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1839" r:id="rId3"/>
    <p:sldId id="1840" r:id="rId5"/>
    <p:sldId id="1887" r:id="rId6"/>
    <p:sldId id="1888" r:id="rId7"/>
    <p:sldId id="1889" r:id="rId8"/>
    <p:sldId id="1891" r:id="rId9"/>
    <p:sldId id="1861" r:id="rId10"/>
    <p:sldId id="1892" r:id="rId11"/>
    <p:sldId id="1856" r:id="rId12"/>
    <p:sldId id="1843" r:id="rId13"/>
    <p:sldId id="1844" r:id="rId14"/>
    <p:sldId id="1846" r:id="rId15"/>
    <p:sldId id="1893" r:id="rId16"/>
    <p:sldId id="1857" r:id="rId17"/>
    <p:sldId id="1847" r:id="rId18"/>
    <p:sldId id="1848" r:id="rId19"/>
    <p:sldId id="1849" r:id="rId20"/>
    <p:sldId id="1850" r:id="rId21"/>
    <p:sldId id="1853" r:id="rId22"/>
    <p:sldId id="1852" r:id="rId23"/>
    <p:sldId id="1854" r:id="rId24"/>
    <p:sldId id="1855" r:id="rId25"/>
    <p:sldId id="1858" r:id="rId26"/>
    <p:sldId id="1859" r:id="rId27"/>
    <p:sldId id="1878" r:id="rId28"/>
    <p:sldId id="1879" r:id="rId29"/>
    <p:sldId id="1880" r:id="rId30"/>
    <p:sldId id="1863" r:id="rId31"/>
    <p:sldId id="1869" r:id="rId32"/>
    <p:sldId id="1868" r:id="rId33"/>
    <p:sldId id="1867" r:id="rId34"/>
    <p:sldId id="1866" r:id="rId35"/>
    <p:sldId id="1871" r:id="rId36"/>
    <p:sldId id="1870" r:id="rId37"/>
    <p:sldId id="1881" r:id="rId38"/>
    <p:sldId id="1882" r:id="rId39"/>
    <p:sldId id="1883" r:id="rId40"/>
    <p:sldId id="1884" r:id="rId41"/>
    <p:sldId id="1845" r:id="rId42"/>
    <p:sldId id="1886" r:id="rId43"/>
    <p:sldId id="1885" r:id="rId44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0e4c4137-7b93-42a4-ab0a-68e91d625733}">
          <p14:sldIdLst>
            <p14:sldId id="1839"/>
          </p14:sldIdLst>
        </p14:section>
        <p14:section name="Introduction" id="{d0959f9a-b62a-4211-a755-013bcca314d6}">
          <p14:sldIdLst>
            <p14:sldId id="1840"/>
            <p14:sldId id="1887"/>
            <p14:sldId id="1888"/>
            <p14:sldId id="1889"/>
            <p14:sldId id="1891"/>
            <p14:sldId id="1861"/>
            <p14:sldId id="1892"/>
          </p14:sldIdLst>
        </p14:section>
        <p14:section name="Model" id="{6cb12b93-ba8e-4f12-93ad-8e9bfe471144}">
          <p14:sldIdLst>
            <p14:sldId id="1856"/>
            <p14:sldId id="1843"/>
            <p14:sldId id="1844"/>
            <p14:sldId id="1846"/>
            <p14:sldId id="1893"/>
            <p14:sldId id="1857"/>
            <p14:sldId id="1847"/>
            <p14:sldId id="1848"/>
            <p14:sldId id="1849"/>
            <p14:sldId id="1850"/>
            <p14:sldId id="1853"/>
            <p14:sldId id="1852"/>
            <p14:sldId id="1854"/>
            <p14:sldId id="1855"/>
            <p14:sldId id="1858"/>
            <p14:sldId id="1859"/>
            <p14:sldId id="1878"/>
            <p14:sldId id="1879"/>
            <p14:sldId id="1880"/>
          </p14:sldIdLst>
        </p14:section>
        <p14:section name="Experiment" id="{9c2f29c2-e033-499d-b656-1762a7bb7250}">
          <p14:sldIdLst>
            <p14:sldId id="1863"/>
            <p14:sldId id="1869"/>
            <p14:sldId id="1868"/>
            <p14:sldId id="1867"/>
            <p14:sldId id="1866"/>
            <p14:sldId id="1871"/>
            <p14:sldId id="1870"/>
            <p14:sldId id="1881"/>
            <p14:sldId id="1882"/>
          </p14:sldIdLst>
        </p14:section>
        <p14:section name="Conclusion" id="{32832807-009d-4a3c-982a-8e08e32c7a24}">
          <p14:sldIdLst>
            <p14:sldId id="1883"/>
            <p14:sldId id="1884"/>
          </p14:sldIdLst>
        </p14:section>
        <p14:section name="Back cover" id="{90fe5df6-8ed5-4cf2-83b9-118a3abf4d54}">
          <p14:sldIdLst>
            <p14:sldId id="1845"/>
            <p14:sldId id="1886"/>
            <p14:sldId id="18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F8B"/>
    <a:srgbClr val="E0CFBD"/>
    <a:srgbClr val="A62038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04" autoAdjust="0"/>
    <p:restoredTop sz="94289" autoAdjust="0"/>
  </p:normalViewPr>
  <p:slideViewPr>
    <p:cSldViewPr snapToGrid="0" showGuides="1">
      <p:cViewPr varScale="1">
        <p:scale>
          <a:sx n="68" d="100"/>
          <a:sy n="68" d="100"/>
        </p:scale>
        <p:origin x="42" y="489"/>
      </p:cViewPr>
      <p:guideLst>
        <p:guide pos="3919"/>
        <p:guide orient="horz" pos="1006"/>
        <p:guide orient="horz" pos="1546"/>
        <p:guide orient="horz" pos="3040"/>
        <p:guide pos="2094"/>
        <p:guide pos="4114"/>
        <p:guide pos="5970"/>
        <p:guide pos="5354"/>
        <p:guide pos="2221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1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image16.wdp"/><Relationship Id="rId7" Type="http://schemas.openxmlformats.org/officeDocument/2006/relationships/image" Target="../media/image15.png"/><Relationship Id="rId6" Type="http://schemas.microsoft.com/office/2007/relationships/hdphoto" Target="../media/image5.wdp"/><Relationship Id="rId5" Type="http://schemas.openxmlformats.org/officeDocument/2006/relationships/image" Target="../media/image1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1.jpeg"/><Relationship Id="rId1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1.jpeg"/><Relationship Id="rId1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8.png"/><Relationship Id="rId1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525" y="1748155"/>
            <a:ext cx="79368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000" b="1">
                <a:solidFill>
                  <a:schemeClr val="bg1"/>
                </a:solidFill>
                <a:latin typeface="Arial Bold" panose="020B0604020202020204" charset="0"/>
                <a:cs typeface="Arial Bold" panose="020B0604020202020204" charset="0"/>
              </a:rPr>
              <a:t>Survival Prediction for Gastric Cancer via</a:t>
            </a:r>
            <a:endParaRPr lang="en-US" altLang="zh-CN" sz="3000" b="1">
              <a:solidFill>
                <a:schemeClr val="bg1"/>
              </a:solidFill>
              <a:latin typeface="Arial Bold" panose="020B0604020202020204" charset="0"/>
              <a:cs typeface="Arial Bold" panose="020B0604020202020204" charset="0"/>
            </a:endParaRPr>
          </a:p>
          <a:p>
            <a:pPr algn="ctr"/>
            <a:r>
              <a:rPr lang="en-US" altLang="zh-CN" sz="3000" b="1">
                <a:solidFill>
                  <a:schemeClr val="bg1"/>
                </a:solidFill>
                <a:latin typeface="Arial Bold" panose="020B0604020202020204" charset="0"/>
                <a:cs typeface="Arial Bold" panose="020B0604020202020204" charset="0"/>
              </a:rPr>
              <a:t>Multimodal Learning of Whole Slide Images and</a:t>
            </a:r>
            <a:endParaRPr lang="en-US" altLang="zh-CN" sz="3000" b="1">
              <a:solidFill>
                <a:schemeClr val="bg1"/>
              </a:solidFill>
              <a:latin typeface="Arial Bold" panose="020B0604020202020204" charset="0"/>
              <a:cs typeface="Arial Bold" panose="020B0604020202020204" charset="0"/>
            </a:endParaRPr>
          </a:p>
          <a:p>
            <a:pPr algn="ctr"/>
            <a:r>
              <a:rPr lang="en-US" altLang="zh-CN" sz="3000" b="1">
                <a:solidFill>
                  <a:schemeClr val="bg1"/>
                </a:solidFill>
                <a:latin typeface="Arial Bold" panose="020B0604020202020204" charset="0"/>
                <a:cs typeface="Arial Bold" panose="020B0604020202020204" charset="0"/>
              </a:rPr>
              <a:t>Gene Expression</a:t>
            </a:r>
            <a:endParaRPr lang="en-US" altLang="zh-CN" sz="3000" b="1">
              <a:solidFill>
                <a:schemeClr val="bg1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5580" y="4208145"/>
            <a:ext cx="817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Authour: Yuzhang Xie, Guoshuai Niu, Qian Da, Wentao Dai, and Yang Yang∗</a:t>
            </a:r>
            <a:endParaRPr lang="en-US" altLang="zh-CN" i="1">
              <a:solidFill>
                <a:schemeClr val="bg1"/>
              </a:solidFill>
              <a:latin typeface="Arial Italic" panose="020B0604020202020204" charset="0"/>
              <a:cs typeface="Arial Italic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679450" y="2722245"/>
            <a:ext cx="4115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GC-SPLeM model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1" name="图片 30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0205" y="155575"/>
            <a:ext cx="5207000" cy="6455410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>
          <a:xfrm>
            <a:off x="6036945" y="995045"/>
            <a:ext cx="2162810" cy="6324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233285" y="2962275"/>
            <a:ext cx="2162810" cy="6324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279005" y="5492750"/>
            <a:ext cx="2162810" cy="6324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679450" y="2722245"/>
            <a:ext cx="4115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GC-SPLeM model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1" name="图片 30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0205" y="155575"/>
            <a:ext cx="5207000" cy="645541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5687695" y="0"/>
            <a:ext cx="2780030" cy="9709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8728710" y="80010"/>
            <a:ext cx="1928495" cy="1878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713980" y="6267450"/>
            <a:ext cx="1928495" cy="4222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3315335" y="501650"/>
            <a:ext cx="55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WSI feature extractor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8" name="图片 7" descr="WSI_feature_extra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9570" y="1520825"/>
            <a:ext cx="8912860" cy="48329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3478530" y="291465"/>
            <a:ext cx="55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WSI feature extractor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8" name="图片 7" descr="WSI_feature_extra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125" y="1222375"/>
            <a:ext cx="7469505" cy="4050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14855" y="5407025"/>
            <a:ext cx="7986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Concatenate feature vectors from different whole-slide-images of a patient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Conduct WSI feature extraction process ahead of training other parts of our model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-438785" y="2962910"/>
            <a:ext cx="55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Modal-fusing network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图片 1" descr="aggrega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4105" y="0"/>
            <a:ext cx="72866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-438785" y="2962910"/>
            <a:ext cx="55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Modal-fusing network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图片 1" descr="aggrega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4105" y="0"/>
            <a:ext cx="7286625" cy="6858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834255" y="0"/>
            <a:ext cx="3395980" cy="12033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8625" y="371475"/>
            <a:ext cx="4475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latin typeface="Times New Roman Bold" panose="02020603050405020304" charset="0"/>
                <a:cs typeface="Times New Roman Bold" panose="02020603050405020304" charset="0"/>
              </a:rPr>
              <a:t>Gene feature extraction layer</a:t>
            </a:r>
            <a:endParaRPr lang="en-US" altLang="zh-CN" sz="2400" b="1">
              <a:solidFill>
                <a:schemeClr val="accent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-438785" y="4197985"/>
            <a:ext cx="55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Modal-fusing network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图片 1" descr="aggrega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4105" y="0"/>
            <a:ext cx="7286625" cy="6858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754245" y="1192530"/>
            <a:ext cx="3395980" cy="12033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4140" y="1564005"/>
            <a:ext cx="4475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latin typeface="Times New Roman Bold" panose="02020603050405020304" charset="0"/>
                <a:cs typeface="Times New Roman Bold" panose="02020603050405020304" charset="0"/>
              </a:rPr>
              <a:t>WSI feature extraction layer</a:t>
            </a:r>
            <a:endParaRPr lang="en-US" altLang="zh-CN" sz="2400" b="1">
              <a:solidFill>
                <a:schemeClr val="accent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-334010" y="1179195"/>
            <a:ext cx="55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Modal-fusing network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图片 1" descr="aggrega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4105" y="0"/>
            <a:ext cx="728662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8915" y="4536440"/>
            <a:ext cx="4475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latin typeface="Times New Roman Bold" panose="02020603050405020304" charset="0"/>
                <a:cs typeface="Times New Roman Bold" panose="02020603050405020304" charset="0"/>
              </a:rPr>
              <a:t>Cross-modal attenion layer [6]</a:t>
            </a:r>
            <a:endParaRPr lang="en-US" altLang="zh-CN" sz="2400" b="1">
              <a:solidFill>
                <a:schemeClr val="accent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625340" y="2827655"/>
            <a:ext cx="2871470" cy="40303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63220" y="5210810"/>
            <a:ext cx="4166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Generate a WSI-gene-incorporated feature matrix 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-159385" y="2815590"/>
            <a:ext cx="55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Modal-fusing network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图片 1" descr="aggrega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5375" y="0"/>
            <a:ext cx="728662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04430" y="5970270"/>
            <a:ext cx="4475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latin typeface="Times New Roman Bold" panose="02020603050405020304" charset="0"/>
                <a:cs typeface="Times New Roman Bold" panose="02020603050405020304" charset="0"/>
              </a:rPr>
              <a:t>Multi-instance aggregation layer</a:t>
            </a:r>
            <a:endParaRPr lang="en-US" altLang="zh-CN" sz="2400" b="1">
              <a:solidFill>
                <a:schemeClr val="accent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367905" y="2933065"/>
            <a:ext cx="2614930" cy="29235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ggrega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28662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02755" y="1734185"/>
            <a:ext cx="55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Modal-fusing network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195570" y="2861310"/>
            <a:ext cx="1985010" cy="27266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73620" y="3994150"/>
            <a:ext cx="2064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latin typeface="Times New Roman Bold" panose="02020603050405020304" charset="0"/>
                <a:cs typeface="Times New Roman Bold" panose="02020603050405020304" charset="0"/>
              </a:rPr>
              <a:t>Fusion layer</a:t>
            </a:r>
            <a:endParaRPr lang="en-US" altLang="zh-CN" sz="2400" b="1">
              <a:solidFill>
                <a:schemeClr val="accent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093845" y="1329055"/>
            <a:ext cx="4004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WSIs for </a:t>
            </a:r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diagnosis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8" name="图片 7" descr="截屏2022-07-18 下午4.10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3845" y="3076575"/>
            <a:ext cx="4235450" cy="12141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39645" y="4857750"/>
            <a:ext cx="8458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Whole slide images (WSIs) are gold standard for the diagnosis of many cancer types, including Gastric Cancer (GC) [1]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aggrega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" y="0"/>
            <a:ext cx="7286625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85330" y="3260725"/>
            <a:ext cx="55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Modal-fusing network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871210" y="542290"/>
            <a:ext cx="1588770" cy="14560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39000" y="1040130"/>
            <a:ext cx="399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latin typeface="Times New Roman Bold" panose="02020603050405020304" charset="0"/>
                <a:cs typeface="Times New Roman Bold" panose="02020603050405020304" charset="0"/>
              </a:rPr>
              <a:t>Survival prediction layer</a:t>
            </a:r>
            <a:endParaRPr lang="en-US" altLang="zh-CN" sz="2400" b="1">
              <a:solidFill>
                <a:schemeClr val="accent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243195" y="4773295"/>
            <a:ext cx="1842135" cy="4895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277360" y="5666740"/>
                <a:ext cx="3997960" cy="496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chemeClr val="accent1"/>
                    </a:solidFill>
                    <a:latin typeface="Times New Roman Bold" panose="02020603050405020304" charset="0"/>
                    <a:cs typeface="Times New Roman Bold" panose="02020603050405020304" charset="0"/>
                    <a:sym typeface="+mn-ea"/>
                  </a:rPr>
                  <a:t>Final embedding</a:t>
                </a:r>
                <a:r>
                  <a:rPr lang="en-US" altLang="zh-CN" sz="2400" b="1">
                    <a:solidFill>
                      <a:schemeClr val="accent1"/>
                    </a:solidFill>
                    <a:latin typeface="Times New Roman Regular" panose="02020603050405020304" charset="0"/>
                    <a:cs typeface="Times New Roman Regular" panose="020206030504050203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𝒇𝒊𝒏𝒂𝒍</m:t>
                        </m:r>
                      </m:sub>
                    </m:sSub>
                  </m:oMath>
                </a14:m>
                <a:endParaRPr lang="en-US" altLang="zh-CN" sz="2400" b="1" i="1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360" y="5666740"/>
                <a:ext cx="3997960" cy="4965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913130" y="2851150"/>
            <a:ext cx="4699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GNN-based predictor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图片 3" descr="GNN-predi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4090" y="555625"/>
            <a:ext cx="3651250" cy="5443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913130" y="2851150"/>
            <a:ext cx="4699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GNN-based predictor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图片 3" descr="GNN-predi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4090" y="555625"/>
            <a:ext cx="3651250" cy="544385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6187440" y="404495"/>
            <a:ext cx="3112770" cy="9791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818005" y="782955"/>
                <a:ext cx="3997960" cy="496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400" b="1">
                    <a:solidFill>
                      <a:schemeClr val="accent1"/>
                    </a:solidFill>
                    <a:latin typeface="Times New Roman Bold" panose="02020603050405020304" charset="0"/>
                    <a:cs typeface="Times New Roman Bold" panose="02020603050405020304" charset="0"/>
                    <a:sym typeface="+mn-ea"/>
                  </a:rPr>
                  <a:t>Feature vector</a:t>
                </a:r>
                <a:r>
                  <a:rPr lang="en-US" altLang="zh-CN" sz="2400" b="1">
                    <a:solidFill>
                      <a:schemeClr val="accent1"/>
                    </a:solidFill>
                    <a:latin typeface="Times New Roman Regular" panose="02020603050405020304" charset="0"/>
                    <a:cs typeface="Times New Roman Regular" panose="020206030504050203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chemeClr val="accent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𝒇𝒊𝒏𝒂𝒍</m:t>
                        </m:r>
                      </m:sub>
                    </m:sSub>
                  </m:oMath>
                </a14:m>
                <a:endParaRPr lang="en-US" altLang="zh-CN" sz="2400" b="1" i="1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05" y="782955"/>
                <a:ext cx="3997960" cy="4965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041400" y="1632585"/>
            <a:ext cx="4699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GNN-based predictor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图片 3" descr="GNN-predi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2365" y="462915"/>
            <a:ext cx="3651250" cy="544385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6222365" y="1406525"/>
            <a:ext cx="3158490" cy="12827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657080" y="1817370"/>
            <a:ext cx="1924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KNN graph</a:t>
            </a:r>
            <a:endParaRPr lang="en-US" altLang="zh-CN" sz="2400" b="1" i="1">
              <a:solidFill>
                <a:schemeClr val="accent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1990" y="3074035"/>
            <a:ext cx="54178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Each node represents a patient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Distance between two nodes is measured according to cosine distance of feature vectors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Each node is connected with 4 nearst neighbors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099820" y="2781300"/>
            <a:ext cx="4699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GNN-based predictor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4" name="图片 3" descr="GNN-predi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4090" y="555625"/>
            <a:ext cx="3651250" cy="544385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6198870" y="3026410"/>
            <a:ext cx="3729355" cy="30772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31570" y="0"/>
            <a:ext cx="10090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Model summary: aggregating multimodal features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1" name="图片 30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535430"/>
            <a:ext cx="3483610" cy="431927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95325" y="1402080"/>
            <a:ext cx="3515360" cy="1386205"/>
            <a:chOff x="1792" y="3797"/>
            <a:chExt cx="5536" cy="2183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798" y="3797"/>
              <a:ext cx="0" cy="9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798" y="4788"/>
              <a:ext cx="32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47" y="4788"/>
              <a:ext cx="0" cy="119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047" y="5963"/>
              <a:ext cx="22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7305" y="3797"/>
              <a:ext cx="0" cy="21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1792" y="3797"/>
              <a:ext cx="553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 descr="aggregat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515" y="799465"/>
            <a:ext cx="6300470" cy="60585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085850" y="0"/>
            <a:ext cx="10136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Model summary: a</a:t>
            </a:r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ggregating multimodal features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1" name="图片 30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535430"/>
            <a:ext cx="3483610" cy="4319270"/>
          </a:xfrm>
          <a:prstGeom prst="rect">
            <a:avLst/>
          </a:prstGeom>
        </p:spPr>
      </p:pic>
      <p:pic>
        <p:nvPicPr>
          <p:cNvPr id="15" name="图片 14" descr="aggregat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515" y="799465"/>
            <a:ext cx="6300470" cy="6058535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5286375" y="3320415"/>
            <a:ext cx="2164715" cy="3536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721215" y="3390265"/>
            <a:ext cx="1666240" cy="22123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320290" y="6112510"/>
            <a:ext cx="283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accent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Cross-modal attenion layer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991725" y="5744210"/>
            <a:ext cx="13957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accent1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Fusion layer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400175" y="400050"/>
            <a:ext cx="9822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 Model summary: graph of patients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1" name="图片 30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1535430"/>
            <a:ext cx="3857625" cy="478345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203960" y="4635500"/>
            <a:ext cx="2584450" cy="8286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219065" y="2549525"/>
            <a:ext cx="658558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en-US" altLang="zh-CN"/>
          </a:p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Novelty: As far as we know, this is the first work that builds a graph of patients in datasets for survival prediction.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M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otivation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: P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atients with close WSI and gene expression data are highly possible to have similar survival outcomes.</a:t>
            </a:r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Missing modality problem: Learning from the neighborhood of a patient could be helpful to enhance its representation. 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截屏2022-11-17 下午7.05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0" y="2410460"/>
            <a:ext cx="7868920" cy="4602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46500" y="1149350"/>
            <a:ext cx="4699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Dataset Description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54115" y="3604895"/>
            <a:ext cx="1211580" cy="3159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截屏2022-11-17 下午7.05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850" y="2410460"/>
            <a:ext cx="7868920" cy="46024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46500" y="1149350"/>
            <a:ext cx="4699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Dataset Description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303135" y="3604895"/>
            <a:ext cx="1211580" cy="3159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216400" y="1341120"/>
            <a:ext cx="4251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WSIs for diagnosis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97195" y="4382135"/>
            <a:ext cx="1982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AttentionMIL [2]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" name="图片 2" descr="WechatIMG20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4975" y="2394585"/>
            <a:ext cx="7253605" cy="2069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30475" y="5405120"/>
            <a:ext cx="67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WSI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26535" y="5405120"/>
            <a:ext cx="1074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Patches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18835" y="5266690"/>
            <a:ext cx="1802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Patch-level representations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39480" y="5266690"/>
            <a:ext cx="1802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WSI-level representations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208655" y="5589270"/>
            <a:ext cx="81788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100955" y="5589270"/>
            <a:ext cx="81788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7721600" y="5589270"/>
            <a:ext cx="817880" cy="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593330" y="5116195"/>
            <a:ext cx="1074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attention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07360" y="5116195"/>
            <a:ext cx="1414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segmentation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60010" y="5116195"/>
            <a:ext cx="67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CNN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558290" y="1289685"/>
            <a:ext cx="9262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 Comparing methods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87165" y="3072130"/>
            <a:ext cx="47440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1. GC-SPLeM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2. MCAT (WSI + gene)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3. CLAM (WSI-only)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4. GC-SPLeM without GNN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710055" y="1289685"/>
            <a:ext cx="9262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 Performance evaluation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96080" y="3188970"/>
            <a:ext cx="38004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1. Harrell’s C-index [6]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2. Five splits’ average C-index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3. Stratified splitting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710055" y="1289685"/>
            <a:ext cx="9262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 Performance comparison on complete data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2" name="图片 1" descr="截屏2022-11-17 下午6.57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7095" y="2688590"/>
            <a:ext cx="8695055" cy="35445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705610" y="1363345"/>
            <a:ext cx="9464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Ablation study: Training an incomplete dataset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8" name="图片 7" descr="截屏2022-07-18 下午4.10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2680335"/>
            <a:ext cx="3714750" cy="1064895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2"/>
            </p:custDataLst>
          </p:nvPr>
        </p:nvGraphicFramePr>
        <p:xfrm>
          <a:off x="1937385" y="4991735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MMP13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4.074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9.963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3" name="表格 112"/>
          <p:cNvGraphicFramePr/>
          <p:nvPr>
            <p:custDataLst>
              <p:tags r:id="rId3"/>
            </p:custDataLst>
          </p:nvPr>
        </p:nvGraphicFramePr>
        <p:xfrm>
          <a:off x="1937385" y="4992370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MMP13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4.074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9.963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8" name="表格 117"/>
          <p:cNvGraphicFramePr/>
          <p:nvPr>
            <p:custDataLst>
              <p:tags r:id="rId4"/>
            </p:custDataLst>
          </p:nvPr>
        </p:nvGraphicFramePr>
        <p:xfrm>
          <a:off x="2064385" y="5119370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MMP13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4.074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9.963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9" name="表格 118"/>
          <p:cNvGraphicFramePr/>
          <p:nvPr>
            <p:custDataLst>
              <p:tags r:id="rId5"/>
            </p:custDataLst>
          </p:nvPr>
        </p:nvGraphicFramePr>
        <p:xfrm>
          <a:off x="2191385" y="5246370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Gene</a:t>
                      </a:r>
                      <a:endParaRPr lang="en-US" altLang="zh-CN" b="1">
                        <a:solidFill>
                          <a:schemeClr val="tx1"/>
                        </a:solidFill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Value</a:t>
                      </a:r>
                      <a:endParaRPr lang="en-US" altLang="zh-CN" b="1">
                        <a:solidFill>
                          <a:schemeClr val="tx1"/>
                        </a:solidFill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MMP13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4.074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STAT3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9.963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...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...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</a:tbl>
          </a:graphicData>
        </a:graphic>
      </p:graphicFrame>
      <p:sp>
        <p:nvSpPr>
          <p:cNvPr id="3" name="加号 2"/>
          <p:cNvSpPr/>
          <p:nvPr/>
        </p:nvSpPr>
        <p:spPr>
          <a:xfrm>
            <a:off x="2743835" y="3974465"/>
            <a:ext cx="581025" cy="565785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77360" y="4376420"/>
            <a:ext cx="1616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50% samples of training set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3" name="下箭头 12"/>
          <p:cNvSpPr/>
          <p:nvPr/>
        </p:nvSpPr>
        <p:spPr>
          <a:xfrm rot="15060000">
            <a:off x="5262880" y="4518660"/>
            <a:ext cx="408305" cy="1302385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24905" y="4540250"/>
            <a:ext cx="2379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Replaced by random values following normal distribution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" name="下箭头 3"/>
          <p:cNvSpPr/>
          <p:nvPr/>
        </p:nvSpPr>
        <p:spPr>
          <a:xfrm rot="16860000">
            <a:off x="5259070" y="5377180"/>
            <a:ext cx="408305" cy="1302385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25260" y="5984875"/>
            <a:ext cx="1616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Original value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8402955" y="2973070"/>
            <a:ext cx="734695" cy="3380105"/>
          </a:xfrm>
          <a:prstGeom prst="rightBrac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427220" y="6087110"/>
            <a:ext cx="1616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Others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1" name="下箭头 10"/>
          <p:cNvSpPr/>
          <p:nvPr/>
        </p:nvSpPr>
        <p:spPr>
          <a:xfrm rot="16200000">
            <a:off x="5340350" y="2663825"/>
            <a:ext cx="408305" cy="100076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25260" y="2980690"/>
            <a:ext cx="1616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Original value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18015" y="4340225"/>
            <a:ext cx="2490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Incomplete dataset with modality missing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710055" y="1289685"/>
            <a:ext cx="9262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 Performance comparison on incomplete data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" name="图片 2" descr="截屏2022-11-17 下午7.41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005" y="2525395"/>
            <a:ext cx="6318885" cy="3348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9170" y="6115050"/>
            <a:ext cx="60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Figure: C-index value comparison of three methods on the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incomplete Ruijin dataset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710055" y="1289685"/>
            <a:ext cx="9262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 Performance comparison on incomplete data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5250" y="3714750"/>
            <a:ext cx="4243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discard samples with incomplete modalities 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73975" y="5246370"/>
            <a:ext cx="4326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apply GC-SPLeM to the incomplete datasets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59805" y="2462020"/>
            <a:ext cx="5264795" cy="4237865"/>
            <a:chOff x="3245" y="4804"/>
            <a:chExt cx="7323" cy="5799"/>
          </a:xfrm>
        </p:grpSpPr>
        <p:sp>
          <p:nvSpPr>
            <p:cNvPr id="4" name="文本框 3"/>
            <p:cNvSpPr txBox="1"/>
            <p:nvPr/>
          </p:nvSpPr>
          <p:spPr>
            <a:xfrm>
              <a:off x="6210" y="4804"/>
              <a:ext cx="3709" cy="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Times New Roman Regular" panose="02020603050405020304" charset="0"/>
                  <a:cs typeface="Times New Roman Regular" panose="02020603050405020304" charset="0"/>
                </a:rPr>
                <a:t>Modality missing problem </a:t>
              </a:r>
              <a:endParaRPr lang="en-US" altLang="zh-CN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pic>
          <p:nvPicPr>
            <p:cNvPr id="8" name="图片 7" descr="截屏2022-07-18 下午4.10.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11" y="6007"/>
              <a:ext cx="2014" cy="101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320" y="5489"/>
              <a:ext cx="5248" cy="5114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245" y="9657"/>
              <a:ext cx="1762" cy="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latin typeface="Times New Roman Regular" panose="02020603050405020304" charset="0"/>
                  <a:cs typeface="Times New Roman Regular" panose="02020603050405020304" charset="0"/>
                </a:rPr>
                <a:t>missing modality</a:t>
              </a:r>
              <a:endParaRPr lang="en-US" altLang="zh-CN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702" y="7496"/>
              <a:ext cx="1696" cy="661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437" y="7496"/>
              <a:ext cx="1696" cy="661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510" y="9767"/>
              <a:ext cx="1696" cy="661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5729" y="9767"/>
              <a:ext cx="1696" cy="661"/>
            </a:xfrm>
            <a:prstGeom prst="roundRect">
              <a:avLst/>
            </a:prstGeom>
            <a:noFill/>
            <a:ln w="38100">
              <a:solidFill>
                <a:schemeClr val="accent3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3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8444" y="8631"/>
              <a:ext cx="1696" cy="661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729" y="8631"/>
              <a:ext cx="1696" cy="661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>
              <a:stCxn id="9" idx="3"/>
              <a:endCxn id="14" idx="1"/>
            </p:cNvCxnSpPr>
            <p:nvPr/>
          </p:nvCxnSpPr>
          <p:spPr>
            <a:xfrm>
              <a:off x="5007" y="10099"/>
              <a:ext cx="722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图片 18" descr="image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8" y="6028"/>
              <a:ext cx="1768" cy="994"/>
            </a:xfrm>
            <a:prstGeom prst="rect">
              <a:avLst/>
            </a:prstGeom>
          </p:spPr>
        </p:pic>
      </p:grpSp>
      <p:sp>
        <p:nvSpPr>
          <p:cNvPr id="21" name="右箭头 20"/>
          <p:cNvSpPr/>
          <p:nvPr/>
        </p:nvSpPr>
        <p:spPr>
          <a:xfrm rot="19980000">
            <a:off x="6689090" y="4148455"/>
            <a:ext cx="806450" cy="36766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020000">
            <a:off x="6689725" y="4986020"/>
            <a:ext cx="806450" cy="36766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710055" y="1289685"/>
            <a:ext cx="9262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 Summary of experiments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1225" y="3980180"/>
            <a:ext cx="1377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GC-SPLeM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0635" y="3082290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Complete dataset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69355" y="3945255"/>
            <a:ext cx="217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Incomplete dataset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30975" y="4808220"/>
            <a:ext cx="172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Other diseases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4" name="上箭头 23"/>
          <p:cNvSpPr/>
          <p:nvPr/>
        </p:nvSpPr>
        <p:spPr>
          <a:xfrm rot="3540000">
            <a:off x="5501640" y="3053715"/>
            <a:ext cx="298450" cy="934085"/>
          </a:xfrm>
          <a:prstGeom prst="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5" name="上箭头 24"/>
          <p:cNvSpPr/>
          <p:nvPr/>
        </p:nvSpPr>
        <p:spPr>
          <a:xfrm rot="5400000">
            <a:off x="5557520" y="3674110"/>
            <a:ext cx="298450" cy="910590"/>
          </a:xfrm>
          <a:prstGeom prst="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6" name="上箭头 25"/>
          <p:cNvSpPr/>
          <p:nvPr/>
        </p:nvSpPr>
        <p:spPr>
          <a:xfrm rot="6660000">
            <a:off x="5534660" y="4298315"/>
            <a:ext cx="298450" cy="910590"/>
          </a:xfrm>
          <a:prstGeom prst="up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558290" y="1289685"/>
            <a:ext cx="9262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Contributions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48510" y="3199765"/>
            <a:ext cx="935736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1. GC-SPLeM and its great performance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2. The graph of patients lift the performance and alleviate the modality missing problem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3. Application to other diseases and datasets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558290" y="1289685"/>
            <a:ext cx="9262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Future works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1720" y="2919730"/>
            <a:ext cx="56432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1. Validate and improve the graph of patients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2. Improve the feature extraction network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3. Picking out more useful genes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 sz="2000">
                <a:latin typeface="Times New Roman Regular" panose="02020603050405020304" charset="0"/>
                <a:cs typeface="Times New Roman Regular" panose="02020603050405020304" charset="0"/>
              </a:rPr>
              <a:t>4. Other GC diagnosis-related tasks</a:t>
            </a:r>
            <a:endParaRPr lang="en-US" altLang="zh-CN" sz="20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 sz="3600">
                <a:latin typeface="Times New Roman Bold" panose="02020603050405020304" charset="0"/>
                <a:cs typeface="Times New Roman Bold" panose="02020603050405020304" charset="0"/>
              </a:rPr>
              <a:t>Reference</a:t>
            </a:r>
            <a:endParaRPr lang="en-US" altLang="zh-CN" sz="3600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6915" y="1370330"/>
            <a:ext cx="1036193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[1] Gurcan, Metin N, et al., “Histopathological image analysis: a review,” IEEE reviews in biomedical engineering vol.2: 147-71, 2009.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[2] Maximilian Ilse, Jakub Tomczak, and Max Welling, “Attention-based deep multiple instance learning,” 35th International Conference on Machine Learning 2018, 80: 2127-2136.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[3] Ming Y Lu, Drew FK Williamson, Tiffany Y Chen, Richard J Chen, Matteo Barbieri, and Faisal Mahmood, “Data efficient and weakly supervised computational pathology on whole slide images,” Nature Biomedical Engineering 2020, 5: 555–570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[4] Richard J. Chen, Ming Y. Lu, Wei-Hung Weng, Tiffany Y. Chen, Drew FK. Williamson, Trevor Manz, et al., “Multimodal Co-Attention Transformer for Survival Prediction in Gigapixel Whole Slide Images,” Proceedings of the IEEE/CVF International Conference on Computer Vision, 2021.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[5] Narrandes, Shavira, and Wayne Xu, “Gene Expression Detection Assay for Cancer Clinical Use,” Journal of Cancer vol. 9,13 2249-2265. 5 Jun. 2018.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[6] Schmid, Matthias, Marvin N. Wright, and Andreas Ziegler, “On the use of Harrell’s C for clinical risk prediction via random survival forests,” Expert Systems with Applications, 63: 450-459, 2016.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338955" y="1317625"/>
            <a:ext cx="3956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WSIs for diagnosis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8" name="图片 7" descr="截屏2022-07-18 下午4.10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7945" y="3636645"/>
            <a:ext cx="4235450" cy="12141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06690" y="3336925"/>
            <a:ext cx="138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AttnMIL[2]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8295640" y="3840480"/>
            <a:ext cx="408305" cy="59436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25260" y="4570095"/>
            <a:ext cx="441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Adding different modules, such as CLAM [3] 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 sz="3600">
                <a:latin typeface="Times New Roman Bold" panose="02020603050405020304" charset="0"/>
                <a:cs typeface="Times New Roman Bold" panose="02020603050405020304" charset="0"/>
              </a:rPr>
              <a:t>Acknowledgement</a:t>
            </a:r>
            <a:endParaRPr lang="en-US" altLang="zh-CN" sz="3600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2325" y="1778635"/>
            <a:ext cx="103619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This work was supported by the National Natural Science Foundation of China (No. 61972251, 62272300, and 32000472).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This is a joint work of Shanghai Jiao Tong University,  Ruijin Hospital of Shanghai Jiao Tong University  School of Medicine, and Shanghai Institute for Biomedical and Pharmaceutical </a:t>
            </a:r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Technologies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. 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图片 4" descr="截屏2022-11-19 上午9.56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3370" y="3980180"/>
            <a:ext cx="2366010" cy="1965325"/>
          </a:xfrm>
          <a:prstGeom prst="rect">
            <a:avLst/>
          </a:prstGeom>
        </p:spPr>
      </p:pic>
      <p:pic>
        <p:nvPicPr>
          <p:cNvPr id="9" name="图片 8" descr="截屏2022-11-19 上午10.05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05" y="3980180"/>
            <a:ext cx="2237740" cy="1965960"/>
          </a:xfrm>
          <a:prstGeom prst="rect">
            <a:avLst/>
          </a:prstGeom>
        </p:spPr>
      </p:pic>
      <p:pic>
        <p:nvPicPr>
          <p:cNvPr id="11" name="图片 10" descr="截屏2022-11-19 上午10.07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275" y="3980180"/>
            <a:ext cx="2110105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41780" y="5209540"/>
            <a:ext cx="97643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>
                <a:solidFill>
                  <a:schemeClr val="bg1"/>
                </a:solidFill>
                <a:latin typeface="Times New Roman Bold" panose="02020603050405020304" charset="0"/>
                <a:cs typeface="Times New Roman Bold" panose="02020603050405020304" charset="0"/>
              </a:rPr>
              <a:t>Thank you for your listening !</a:t>
            </a:r>
            <a:endParaRPr lang="en-US" altLang="zh-CN" sz="6000" b="1">
              <a:solidFill>
                <a:schemeClr val="bg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111625" y="1236980"/>
            <a:ext cx="3969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WSIs for diagnosis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9270" y="2717165"/>
            <a:ext cx="138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AttnMIL[2]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6078220" y="3220720"/>
            <a:ext cx="408305" cy="59436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98950" y="4029710"/>
            <a:ext cx="4680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Adding different modules, such as CLAM [3] 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6078220" y="4478655"/>
            <a:ext cx="408305" cy="59436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4120" y="5285740"/>
            <a:ext cx="8310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Performance </a:t>
            </a:r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could be improved  by adding complementary information from patients 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2484120" y="5153660"/>
            <a:ext cx="8094980" cy="6438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840990" y="1363345"/>
            <a:ext cx="7000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Multimodal learning for diagnosis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8" name="图片 7" descr="截屏2022-07-18 下午4.10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2680335"/>
            <a:ext cx="3714750" cy="1064895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2"/>
            </p:custDataLst>
          </p:nvPr>
        </p:nvGraphicFramePr>
        <p:xfrm>
          <a:off x="1937385" y="4991735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MMP13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4.074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9.963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3" name="表格 112"/>
          <p:cNvGraphicFramePr/>
          <p:nvPr>
            <p:custDataLst>
              <p:tags r:id="rId3"/>
            </p:custDataLst>
          </p:nvPr>
        </p:nvGraphicFramePr>
        <p:xfrm>
          <a:off x="1937385" y="4992370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MMP13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4.074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9.963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8" name="表格 117"/>
          <p:cNvGraphicFramePr/>
          <p:nvPr>
            <p:custDataLst>
              <p:tags r:id="rId4"/>
            </p:custDataLst>
          </p:nvPr>
        </p:nvGraphicFramePr>
        <p:xfrm>
          <a:off x="2064385" y="5119370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MMP13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4.074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9.963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9" name="表格 118"/>
          <p:cNvGraphicFramePr/>
          <p:nvPr>
            <p:custDataLst>
              <p:tags r:id="rId5"/>
            </p:custDataLst>
          </p:nvPr>
        </p:nvGraphicFramePr>
        <p:xfrm>
          <a:off x="2191385" y="5246370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Gene</a:t>
                      </a:r>
                      <a:endParaRPr lang="en-US" altLang="zh-CN" b="1">
                        <a:solidFill>
                          <a:schemeClr val="tx1"/>
                        </a:solidFill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Value</a:t>
                      </a:r>
                      <a:endParaRPr lang="en-US" altLang="zh-CN" b="1">
                        <a:solidFill>
                          <a:schemeClr val="tx1"/>
                        </a:solidFill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MMP13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4.074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STAT3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9.963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...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...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</a:tbl>
          </a:graphicData>
        </a:graphic>
      </p:graphicFrame>
      <p:sp>
        <p:nvSpPr>
          <p:cNvPr id="3" name="加号 2"/>
          <p:cNvSpPr/>
          <p:nvPr/>
        </p:nvSpPr>
        <p:spPr>
          <a:xfrm>
            <a:off x="2743835" y="3974465"/>
            <a:ext cx="581025" cy="565785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43220" y="3604895"/>
            <a:ext cx="65855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Gene expression is also regarded as an important data source for diagnosis [4]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With multimodal learning models, gene expression data can be integrated with WSIs, thus providing supplementary information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840990" y="1363345"/>
            <a:ext cx="7000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Multimodal learning for diagnosis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8" name="图片 7" descr="截屏2022-07-18 下午4.10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9830" y="2680335"/>
            <a:ext cx="3714750" cy="1064895"/>
          </a:xfrm>
          <a:prstGeom prst="rect">
            <a:avLst/>
          </a:prstGeom>
        </p:spPr>
      </p:pic>
      <p:graphicFrame>
        <p:nvGraphicFramePr>
          <p:cNvPr id="12" name="表格 11"/>
          <p:cNvGraphicFramePr/>
          <p:nvPr>
            <p:custDataLst>
              <p:tags r:id="rId2"/>
            </p:custDataLst>
          </p:nvPr>
        </p:nvGraphicFramePr>
        <p:xfrm>
          <a:off x="1937385" y="4991735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MMP13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4.074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9.963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3" name="表格 112"/>
          <p:cNvGraphicFramePr/>
          <p:nvPr>
            <p:custDataLst>
              <p:tags r:id="rId3"/>
            </p:custDataLst>
          </p:nvPr>
        </p:nvGraphicFramePr>
        <p:xfrm>
          <a:off x="1937385" y="4992370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MMP13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4.074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9.963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8" name="表格 117"/>
          <p:cNvGraphicFramePr/>
          <p:nvPr>
            <p:custDataLst>
              <p:tags r:id="rId4"/>
            </p:custDataLst>
          </p:nvPr>
        </p:nvGraphicFramePr>
        <p:xfrm>
          <a:off x="2064385" y="5119370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MMP13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4.074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STAT3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9.963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19" name="表格 118"/>
          <p:cNvGraphicFramePr/>
          <p:nvPr>
            <p:custDataLst>
              <p:tags r:id="rId5"/>
            </p:custDataLst>
          </p:nvPr>
        </p:nvGraphicFramePr>
        <p:xfrm>
          <a:off x="2191385" y="5246370"/>
          <a:ext cx="20085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505"/>
                <a:gridCol w="101600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Gene</a:t>
                      </a:r>
                      <a:endParaRPr lang="en-US" altLang="zh-CN" b="1">
                        <a:solidFill>
                          <a:schemeClr val="tx1"/>
                        </a:solidFill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chemeClr val="tx1"/>
                          </a:solidFill>
                          <a:latin typeface="Times New Roman Bold" panose="02020603050405020304" charset="0"/>
                          <a:cs typeface="Times New Roman Bold" panose="02020603050405020304" charset="0"/>
                        </a:rPr>
                        <a:t>Value</a:t>
                      </a:r>
                      <a:endParaRPr lang="en-US" altLang="zh-CN" b="1">
                        <a:solidFill>
                          <a:schemeClr val="tx1"/>
                        </a:solidFill>
                        <a:latin typeface="Times New Roman Bold" panose="02020603050405020304" charset="0"/>
                        <a:cs typeface="Times New Roman Bold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MMP13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4.074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STAT3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9.963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...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0">
                          <a:latin typeface="Times New Roman Regular" panose="02020603050405020304" charset="0"/>
                          <a:cs typeface="Times New Roman Regular" panose="02020603050405020304" charset="0"/>
                        </a:rPr>
                        <a:t>...</a:t>
                      </a:r>
                      <a:endParaRPr lang="en-US" altLang="zh-CN" b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00000">
                          <a:srgbClr val="B5D5B7"/>
                        </a:gs>
                        <a:gs pos="0">
                          <a:srgbClr val="C5EDCD"/>
                        </a:gs>
                      </a:gsLst>
                      <a:lin scaled="1"/>
                    </a:gradFill>
                  </a:tcPr>
                </a:tc>
              </a:tr>
            </a:tbl>
          </a:graphicData>
        </a:graphic>
      </p:graphicFrame>
      <p:sp>
        <p:nvSpPr>
          <p:cNvPr id="3" name="加号 2"/>
          <p:cNvSpPr/>
          <p:nvPr/>
        </p:nvSpPr>
        <p:spPr>
          <a:xfrm>
            <a:off x="2743835" y="3974465"/>
            <a:ext cx="581025" cy="565785"/>
          </a:xfrm>
          <a:prstGeom prst="mathPlus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73370" y="3878580"/>
            <a:ext cx="6585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MCAT: based on the cross-modal attention mechanism and attention pooling mechanism to fuse embedding vectors from whole-slide images and omics data [5]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840990" y="1363345"/>
            <a:ext cx="7000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Multimodal learning for diagnosis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5892165" y="4399280"/>
            <a:ext cx="408305" cy="594360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12285" y="5274945"/>
            <a:ext cx="3569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Could not handle incomplete dataset.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311650" y="5137150"/>
            <a:ext cx="3570605" cy="5943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85795" y="3200400"/>
            <a:ext cx="6585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MCAT: based on the cross-modal attention mechanism and attention pooling mechanism to fuse embedding vectors from whole-slide images and omics data [5]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819785" y="2324735"/>
            <a:ext cx="4115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GC-SPLeM model</a:t>
            </a:r>
            <a:endParaRPr lang="en-US" altLang="zh-CN" sz="36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pic>
        <p:nvPicPr>
          <p:cNvPr id="31" name="图片 30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0205" y="155575"/>
            <a:ext cx="5207000" cy="6455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2090" y="3095625"/>
            <a:ext cx="54590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 (</a:t>
            </a:r>
            <a:r>
              <a:rPr lang="en-US" altLang="zh-CN" sz="2400" b="1" u="sng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G</a:t>
            </a:r>
            <a:r>
              <a:rPr lang="en-US" altLang="zh-CN" sz="24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astric </a:t>
            </a:r>
            <a:r>
              <a:rPr lang="en-US" altLang="zh-CN" sz="2400" b="1" u="sng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C</a:t>
            </a:r>
            <a:r>
              <a:rPr lang="en-US" altLang="zh-CN" sz="24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ancer </a:t>
            </a:r>
            <a:r>
              <a:rPr lang="en-US" altLang="zh-CN" sz="2400" b="1" u="sng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S</a:t>
            </a:r>
            <a:r>
              <a:rPr lang="en-US" altLang="zh-CN" sz="24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urvival</a:t>
            </a:r>
            <a:endParaRPr lang="en-US" altLang="zh-CN" sz="24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ctr"/>
            <a:r>
              <a:rPr lang="en-US" altLang="zh-CN" sz="2400" b="1" u="sng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P</a:t>
            </a:r>
            <a:r>
              <a:rPr lang="en-US" altLang="zh-CN" sz="24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rediction via </a:t>
            </a:r>
            <a:r>
              <a:rPr lang="en-US" altLang="zh-CN" sz="2400" b="1" u="sng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Le</a:t>
            </a:r>
            <a:r>
              <a:rPr lang="en-US" altLang="zh-CN" sz="24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arning </a:t>
            </a:r>
            <a:r>
              <a:rPr lang="en-US" altLang="zh-CN" sz="2400" b="1" u="sng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M</a:t>
            </a:r>
            <a:r>
              <a:rPr lang="en-US" altLang="zh-CN" sz="2400" b="1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</a:rPr>
              <a:t>ultimodal data)</a:t>
            </a:r>
            <a:endParaRPr lang="en-US" altLang="zh-CN" sz="2400" b="1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23f55709-6fde-4b79-979a-b89e9fdc52bf}"/>
  <p:tag name="TABLE_ENDDRAG_ORIGIN_RECT" val="128*86"/>
  <p:tag name="TABLE_ENDDRAG_RECT" val="88*242*128*86"/>
</p:tagLst>
</file>

<file path=ppt/tags/tag10.xml><?xml version="1.0" encoding="utf-8"?>
<p:tagLst xmlns:p="http://schemas.openxmlformats.org/presentationml/2006/main">
  <p:tag name="KSO_WM_UNIT_TABLE_BEAUTIFY" val="smartTable{23f55709-6fde-4b79-979a-b89e9fdc52bf}"/>
  <p:tag name="TABLE_ENDDRAG_ORIGIN_RECT" val="128*86"/>
  <p:tag name="TABLE_ENDDRAG_RECT" val="88*242*128*86"/>
</p:tagLst>
</file>

<file path=ppt/tags/tag11.xml><?xml version="1.0" encoding="utf-8"?>
<p:tagLst xmlns:p="http://schemas.openxmlformats.org/presentationml/2006/main">
  <p:tag name="KSO_WM_UNIT_TABLE_BEAUTIFY" val="smartTable{23f55709-6fde-4b79-979a-b89e9fdc52bf}"/>
  <p:tag name="TABLE_ENDDRAG_ORIGIN_RECT" val="128*86"/>
  <p:tag name="TABLE_ENDDRAG_RECT" val="88*242*128*86"/>
</p:tagLst>
</file>

<file path=ppt/tags/tag12.xml><?xml version="1.0" encoding="utf-8"?>
<p:tagLst xmlns:p="http://schemas.openxmlformats.org/presentationml/2006/main">
  <p:tag name="KSO_WM_UNIT_TABLE_BEAUTIFY" val="smartTable{9df84db9-337a-4bf0-95f9-9488b0ef0058}"/>
  <p:tag name="TABLE_ENDDRAG_ORIGIN_RECT" val="128*86"/>
  <p:tag name="TABLE_ENDDRAG_RECT" val="88*242*128*86"/>
</p:tagLst>
</file>

<file path=ppt/tags/tag13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2.xml><?xml version="1.0" encoding="utf-8"?>
<p:tagLst xmlns:p="http://schemas.openxmlformats.org/presentationml/2006/main">
  <p:tag name="KSO_WM_UNIT_TABLE_BEAUTIFY" val="smartTable{23f55709-6fde-4b79-979a-b89e9fdc52bf}"/>
  <p:tag name="TABLE_ENDDRAG_ORIGIN_RECT" val="128*86"/>
  <p:tag name="TABLE_ENDDRAG_RECT" val="88*242*128*86"/>
</p:tagLst>
</file>

<file path=ppt/tags/tag3.xml><?xml version="1.0" encoding="utf-8"?>
<p:tagLst xmlns:p="http://schemas.openxmlformats.org/presentationml/2006/main">
  <p:tag name="KSO_WM_UNIT_TABLE_BEAUTIFY" val="smartTable{23f55709-6fde-4b79-979a-b89e9fdc52bf}"/>
  <p:tag name="TABLE_ENDDRAG_ORIGIN_RECT" val="128*86"/>
  <p:tag name="TABLE_ENDDRAG_RECT" val="88*242*128*86"/>
</p:tagLst>
</file>

<file path=ppt/tags/tag4.xml><?xml version="1.0" encoding="utf-8"?>
<p:tagLst xmlns:p="http://schemas.openxmlformats.org/presentationml/2006/main">
  <p:tag name="KSO_WM_UNIT_TABLE_BEAUTIFY" val="smartTable{9df84db9-337a-4bf0-95f9-9488b0ef0058}"/>
  <p:tag name="TABLE_ENDDRAG_ORIGIN_RECT" val="128*86"/>
  <p:tag name="TABLE_ENDDRAG_RECT" val="88*242*128*86"/>
</p:tagLst>
</file>

<file path=ppt/tags/tag5.xml><?xml version="1.0" encoding="utf-8"?>
<p:tagLst xmlns:p="http://schemas.openxmlformats.org/presentationml/2006/main">
  <p:tag name="KSO_WM_UNIT_TABLE_BEAUTIFY" val="smartTable{23f55709-6fde-4b79-979a-b89e9fdc52bf}"/>
  <p:tag name="TABLE_ENDDRAG_ORIGIN_RECT" val="128*86"/>
  <p:tag name="TABLE_ENDDRAG_RECT" val="88*242*128*86"/>
</p:tagLst>
</file>

<file path=ppt/tags/tag6.xml><?xml version="1.0" encoding="utf-8"?>
<p:tagLst xmlns:p="http://schemas.openxmlformats.org/presentationml/2006/main">
  <p:tag name="KSO_WM_UNIT_TABLE_BEAUTIFY" val="smartTable{23f55709-6fde-4b79-979a-b89e9fdc52bf}"/>
  <p:tag name="TABLE_ENDDRAG_ORIGIN_RECT" val="128*86"/>
  <p:tag name="TABLE_ENDDRAG_RECT" val="88*242*128*86"/>
</p:tagLst>
</file>

<file path=ppt/tags/tag7.xml><?xml version="1.0" encoding="utf-8"?>
<p:tagLst xmlns:p="http://schemas.openxmlformats.org/presentationml/2006/main">
  <p:tag name="KSO_WM_UNIT_TABLE_BEAUTIFY" val="smartTable{23f55709-6fde-4b79-979a-b89e9fdc52bf}"/>
  <p:tag name="TABLE_ENDDRAG_ORIGIN_RECT" val="128*86"/>
  <p:tag name="TABLE_ENDDRAG_RECT" val="88*242*128*86"/>
</p:tagLst>
</file>

<file path=ppt/tags/tag8.xml><?xml version="1.0" encoding="utf-8"?>
<p:tagLst xmlns:p="http://schemas.openxmlformats.org/presentationml/2006/main">
  <p:tag name="KSO_WM_UNIT_TABLE_BEAUTIFY" val="smartTable{9df84db9-337a-4bf0-95f9-9488b0ef0058}"/>
  <p:tag name="TABLE_ENDDRAG_ORIGIN_RECT" val="128*86"/>
  <p:tag name="TABLE_ENDDRAG_RECT" val="88*242*128*86"/>
</p:tagLst>
</file>

<file path=ppt/tags/tag9.xml><?xml version="1.0" encoding="utf-8"?>
<p:tagLst xmlns:p="http://schemas.openxmlformats.org/presentationml/2006/main">
  <p:tag name="KSO_WM_UNIT_TABLE_BEAUTIFY" val="smartTable{23f55709-6fde-4b79-979a-b89e9fdc52bf}"/>
  <p:tag name="TABLE_ENDDRAG_ORIGIN_RECT" val="128*86"/>
  <p:tag name="TABLE_ENDDRAG_RECT" val="88*242*128*86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5908</Words>
  <Application>WPS 文字</Application>
  <PresentationFormat>宽屏</PresentationFormat>
  <Paragraphs>434</Paragraphs>
  <Slides>41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汉仪旗黑</vt:lpstr>
      <vt:lpstr>Arial Bold</vt:lpstr>
      <vt:lpstr>Arial Italic</vt:lpstr>
      <vt:lpstr>Times New Roman Bold</vt:lpstr>
      <vt:lpstr>Times New Roman Regular</vt:lpstr>
      <vt:lpstr>DejaVu Math TeX Gyre</vt:lpstr>
      <vt:lpstr>Arial Unicode MS</vt:lpstr>
      <vt:lpstr>宋体</vt:lpstr>
      <vt:lpstr>等线</vt:lpstr>
      <vt:lpstr>汉仪中等线KW</vt:lpstr>
      <vt:lpstr>汉仪书宋二KW</vt:lpstr>
      <vt:lpstr>赤霞朱主题​​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WPS_258454375</cp:lastModifiedBy>
  <cp:revision>464</cp:revision>
  <dcterms:created xsi:type="dcterms:W3CDTF">2022-11-23T10:00:46Z</dcterms:created>
  <dcterms:modified xsi:type="dcterms:W3CDTF">2022-11-23T10:00:46Z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19BD8CC301FEE2C073397763B1C95F70</vt:lpwstr>
  </property>
  <property fmtid="{D5CDD505-2E9C-101B-9397-08002B2CF9AE}" pid="12" name="KSOProductBuildVer">
    <vt:lpwstr>2052-5.0.0.7550</vt:lpwstr>
  </property>
</Properties>
</file>